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Italic.fntdata"/><Relationship Id="rId25"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56249695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56249695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562496953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562496953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56249695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56249695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56249695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56249695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5624969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5624969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56249695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56249695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56249695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56249695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562496953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562496953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56249695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56249695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56249695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56249695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56249695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56249695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56249695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56249695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1.jp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goo.gl/bz1Xdo" TargetMode="External"/><Relationship Id="rId4" Type="http://schemas.openxmlformats.org/officeDocument/2006/relationships/hyperlink" Target="https://goo.gl/RQZxUP" TargetMode="External"/><Relationship Id="rId5"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eventmobi.com/hecc2018"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goo.gl/AwcFXg" TargetMode="External"/><Relationship Id="rId4" Type="http://schemas.openxmlformats.org/officeDocument/2006/relationships/hyperlink" Target="https://goo.gl/L3Vfvm" TargetMode="External"/><Relationship Id="rId5"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google.com/apps/intl/en/edu"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311700" y="744575"/>
            <a:ext cx="3838200" cy="366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Technology Budgets and Rotation Cycles</a:t>
            </a:r>
            <a:endParaRPr/>
          </a:p>
        </p:txBody>
      </p:sp>
      <p:pic>
        <p:nvPicPr>
          <p:cNvPr id="86" name="Google Shape;86;p13"/>
          <p:cNvPicPr preferRelativeResize="0"/>
          <p:nvPr/>
        </p:nvPicPr>
        <p:blipFill>
          <a:blip r:embed="rId3">
            <a:alphaModFix amt="60000"/>
          </a:blip>
          <a:stretch>
            <a:fillRect/>
          </a:stretch>
        </p:blipFill>
        <p:spPr>
          <a:xfrm>
            <a:off x="4622800" y="1166375"/>
            <a:ext cx="3945375" cy="2630250"/>
          </a:xfrm>
          <a:prstGeom prst="rect">
            <a:avLst/>
          </a:prstGeom>
          <a:noFill/>
          <a:ln>
            <a:noFill/>
          </a:ln>
        </p:spPr>
      </p:pic>
      <p:sp>
        <p:nvSpPr>
          <p:cNvPr id="87" name="Google Shape;87;p13"/>
          <p:cNvSpPr txBox="1"/>
          <p:nvPr/>
        </p:nvSpPr>
        <p:spPr>
          <a:xfrm>
            <a:off x="4723050" y="3980250"/>
            <a:ext cx="3945300" cy="54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https://tinyurl.com/BrainStorm19</a:t>
            </a:r>
            <a:endParaRPr b="1" sz="1800"/>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2050">
                <a:solidFill>
                  <a:srgbClr val="393939"/>
                </a:solidFill>
              </a:rPr>
              <a:t>Stop supporting obsolete technologies.</a:t>
            </a:r>
            <a:endParaRPr/>
          </a:p>
        </p:txBody>
      </p:sp>
      <p:sp>
        <p:nvSpPr>
          <p:cNvPr id="149" name="Google Shape;149;p2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145000"/>
              </a:lnSpc>
              <a:spcBef>
                <a:spcPts val="0"/>
              </a:spcBef>
              <a:spcAft>
                <a:spcPts val="0"/>
              </a:spcAft>
              <a:buClr>
                <a:schemeClr val="dk1"/>
              </a:buClr>
              <a:buSzPts val="1100"/>
              <a:buFont typeface="Arial"/>
              <a:buNone/>
            </a:pPr>
            <a:r>
              <a:rPr lang="en" sz="1200">
                <a:solidFill>
                  <a:schemeClr val="dk1"/>
                </a:solidFill>
              </a:rPr>
              <a:t>Although you may need to rip the following technologies from some teachers' hands, they are no longer viable:</a:t>
            </a:r>
            <a:endParaRPr sz="1200">
              <a:solidFill>
                <a:schemeClr val="dk1"/>
              </a:solidFill>
            </a:endParaRPr>
          </a:p>
          <a:p>
            <a:pPr indent="-228600" lvl="0" marL="457200" rtl="0" algn="l">
              <a:lnSpc>
                <a:spcPct val="125000"/>
              </a:lnSpc>
              <a:spcBef>
                <a:spcPts val="200"/>
              </a:spcBef>
              <a:spcAft>
                <a:spcPts val="0"/>
              </a:spcAft>
              <a:buClr>
                <a:schemeClr val="dk1"/>
              </a:buClr>
              <a:buSzPts val="1200"/>
              <a:buNone/>
            </a:pPr>
            <a:r>
              <a:rPr lang="en" sz="1200">
                <a:solidFill>
                  <a:schemeClr val="dk1"/>
                </a:solidFill>
              </a:rPr>
              <a:t>16mm film projectors</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filmstrips</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cassette tape players</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opaque projectors</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Microsoft Works and AppleWorks software</a:t>
            </a:r>
            <a:endParaRPr sz="1200">
              <a:solidFill>
                <a:schemeClr val="dk1"/>
              </a:solidFill>
            </a:endParaRPr>
          </a:p>
          <a:p>
            <a:pPr indent="0" lvl="0" marL="0" rtl="0" algn="l">
              <a:lnSpc>
                <a:spcPct val="145000"/>
              </a:lnSpc>
              <a:spcBef>
                <a:spcPts val="900"/>
              </a:spcBef>
              <a:spcAft>
                <a:spcPts val="0"/>
              </a:spcAft>
              <a:buClr>
                <a:schemeClr val="dk1"/>
              </a:buClr>
              <a:buSzPts val="1100"/>
              <a:buFont typeface="Arial"/>
              <a:buNone/>
            </a:pPr>
            <a:r>
              <a:rPr lang="en" sz="1200">
                <a:solidFill>
                  <a:schemeClr val="dk1"/>
                </a:solidFill>
              </a:rPr>
              <a:t>You should also be phasing out these obsolescent technologies:</a:t>
            </a:r>
            <a:endParaRPr sz="1200">
              <a:solidFill>
                <a:schemeClr val="dk1"/>
              </a:solidFill>
            </a:endParaRPr>
          </a:p>
          <a:p>
            <a:pPr indent="-228600" lvl="0" marL="457200" rtl="0" algn="l">
              <a:lnSpc>
                <a:spcPct val="125000"/>
              </a:lnSpc>
              <a:spcBef>
                <a:spcPts val="200"/>
              </a:spcBef>
              <a:spcAft>
                <a:spcPts val="0"/>
              </a:spcAft>
              <a:buClr>
                <a:schemeClr val="dk1"/>
              </a:buClr>
              <a:buSzPts val="1200"/>
              <a:buNone/>
            </a:pPr>
            <a:r>
              <a:rPr lang="en" sz="1200">
                <a:solidFill>
                  <a:schemeClr val="dk1"/>
                </a:solidFill>
              </a:rPr>
              <a:t>overhead projectors</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CRT television sets</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VHS tapes and players</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desktop, rather than web-based, software</a:t>
            </a:r>
            <a:endParaRPr sz="1200">
              <a:solidFill>
                <a:schemeClr val="dk1"/>
              </a:solidFill>
            </a:endParaRPr>
          </a:p>
          <a:p>
            <a:pPr indent="0" lvl="0" marL="0" rtl="0" algn="l">
              <a:lnSpc>
                <a:spcPct val="145000"/>
              </a:lnSpc>
              <a:spcBef>
                <a:spcPts val="900"/>
              </a:spcBef>
              <a:spcAft>
                <a:spcPts val="0"/>
              </a:spcAft>
              <a:buClr>
                <a:schemeClr val="dk1"/>
              </a:buClr>
              <a:buSzPts val="1100"/>
              <a:buFont typeface="Arial"/>
              <a:buNone/>
            </a:pPr>
            <a:r>
              <a:rPr lang="en" sz="1200">
                <a:solidFill>
                  <a:schemeClr val="dk1"/>
                </a:solidFill>
              </a:rPr>
              <a:t>Budgets need to focus on technologies that still have a long life span, not prop up those that are dying.</a:t>
            </a:r>
            <a:endParaRPr sz="1200">
              <a:solidFill>
                <a:schemeClr val="dk1"/>
              </a:solidFill>
            </a:endParaRPr>
          </a:p>
          <a:p>
            <a:pPr indent="0" lvl="0" marL="0" rtl="0" algn="l">
              <a:spcBef>
                <a:spcPts val="0"/>
              </a:spcBef>
              <a:spcAft>
                <a:spcPts val="1600"/>
              </a:spcAft>
              <a:buNone/>
            </a:pPr>
            <a:r>
              <a:t/>
            </a:r>
            <a:endParaRPr/>
          </a:p>
        </p:txBody>
      </p:sp>
      <p:pic>
        <p:nvPicPr>
          <p:cNvPr id="150" name="Google Shape;150;p22"/>
          <p:cNvPicPr preferRelativeResize="0"/>
          <p:nvPr/>
        </p:nvPicPr>
        <p:blipFill>
          <a:blip r:embed="rId3">
            <a:alphaModFix/>
          </a:blip>
          <a:stretch>
            <a:fillRect/>
          </a:stretch>
        </p:blipFill>
        <p:spPr>
          <a:xfrm>
            <a:off x="5454574" y="2643350"/>
            <a:ext cx="2193674" cy="1463150"/>
          </a:xfrm>
          <a:prstGeom prst="rect">
            <a:avLst/>
          </a:prstGeom>
          <a:noFill/>
          <a:ln>
            <a:noFill/>
          </a:ln>
        </p:spPr>
      </p:pic>
      <p:pic>
        <p:nvPicPr>
          <p:cNvPr id="151" name="Google Shape;151;p22"/>
          <p:cNvPicPr preferRelativeResize="0"/>
          <p:nvPr/>
        </p:nvPicPr>
        <p:blipFill>
          <a:blip r:embed="rId4">
            <a:alphaModFix/>
          </a:blip>
          <a:stretch>
            <a:fillRect/>
          </a:stretch>
        </p:blipFill>
        <p:spPr>
          <a:xfrm>
            <a:off x="4700950" y="1487225"/>
            <a:ext cx="2125126" cy="1416750"/>
          </a:xfrm>
          <a:prstGeom prst="rect">
            <a:avLst/>
          </a:prstGeom>
          <a:noFill/>
          <a:ln>
            <a:noFill/>
          </a:ln>
        </p:spPr>
      </p:pic>
      <p:pic>
        <p:nvPicPr>
          <p:cNvPr id="152" name="Google Shape;152;p22"/>
          <p:cNvPicPr preferRelativeResize="0"/>
          <p:nvPr/>
        </p:nvPicPr>
        <p:blipFill>
          <a:blip r:embed="rId5">
            <a:alphaModFix/>
          </a:blip>
          <a:stretch>
            <a:fillRect/>
          </a:stretch>
        </p:blipFill>
        <p:spPr>
          <a:xfrm>
            <a:off x="6707175" y="1487237"/>
            <a:ext cx="2125126" cy="16316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2050">
                <a:solidFill>
                  <a:srgbClr val="393939"/>
                </a:solidFill>
              </a:rPr>
              <a:t>Provide sufficient training.</a:t>
            </a:r>
            <a:endParaRPr/>
          </a:p>
        </p:txBody>
      </p:sp>
      <p:sp>
        <p:nvSpPr>
          <p:cNvPr id="158" name="Google Shape;158;p2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145000"/>
              </a:lnSpc>
              <a:spcBef>
                <a:spcPts val="0"/>
              </a:spcBef>
              <a:spcAft>
                <a:spcPts val="0"/>
              </a:spcAft>
              <a:buClr>
                <a:schemeClr val="dk1"/>
              </a:buClr>
              <a:buSzPts val="1100"/>
              <a:buFont typeface="Arial"/>
              <a:buNone/>
            </a:pPr>
            <a:r>
              <a:rPr lang="en" sz="1200">
                <a:solidFill>
                  <a:schemeClr val="dk1"/>
                </a:solidFill>
              </a:rPr>
              <a:t>How can you make the most powerful and expensive technology worth absolutely nothing? Drop it? Spill coffee on it? Let an 8th grader hack into it? Perhaps, but a far more effective way is to buy a new system, hardware, or software and not provide sufficient training.</a:t>
            </a:r>
            <a:endParaRPr sz="1200">
              <a:solidFill>
                <a:schemeClr val="dk1"/>
              </a:solidFill>
            </a:endParaRPr>
          </a:p>
          <a:p>
            <a:pPr indent="0" lvl="0" marL="0" rtl="0" algn="l">
              <a:lnSpc>
                <a:spcPct val="145000"/>
              </a:lnSpc>
              <a:spcBef>
                <a:spcPts val="0"/>
              </a:spcBef>
              <a:spcAft>
                <a:spcPts val="0"/>
              </a:spcAft>
              <a:buClr>
                <a:schemeClr val="dk1"/>
              </a:buClr>
              <a:buSzPts val="1100"/>
              <a:buFont typeface="Arial"/>
              <a:buNone/>
            </a:pPr>
            <a:r>
              <a:rPr lang="en" sz="1200">
                <a:solidFill>
                  <a:schemeClr val="dk1"/>
                </a:solidFill>
              </a:rPr>
              <a:t>Technology training has three simple but important components. Every device, application, and system needs to come with instructions on</a:t>
            </a:r>
            <a:endParaRPr sz="1200">
              <a:solidFill>
                <a:schemeClr val="dk1"/>
              </a:solidFill>
            </a:endParaRPr>
          </a:p>
          <a:p>
            <a:pPr indent="-228600" lvl="0" marL="457200" rtl="0" algn="l">
              <a:lnSpc>
                <a:spcPct val="125000"/>
              </a:lnSpc>
              <a:spcBef>
                <a:spcPts val="200"/>
              </a:spcBef>
              <a:spcAft>
                <a:spcPts val="0"/>
              </a:spcAft>
              <a:buClr>
                <a:schemeClr val="dk1"/>
              </a:buClr>
              <a:buSzPts val="1200"/>
              <a:buNone/>
            </a:pPr>
            <a:r>
              <a:rPr lang="en" sz="1200">
                <a:solidFill>
                  <a:schemeClr val="dk1"/>
                </a:solidFill>
              </a:rPr>
              <a:t>Why it's useful.</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How to use it.</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How to use it to support teaching and learning.</a:t>
            </a:r>
            <a:endParaRPr sz="1200">
              <a:solidFill>
                <a:schemeClr val="dk1"/>
              </a:solidFill>
            </a:endParaRPr>
          </a:p>
          <a:p>
            <a:pPr indent="0" lvl="0" marL="0" rtl="0" algn="l">
              <a:lnSpc>
                <a:spcPct val="145000"/>
              </a:lnSpc>
              <a:spcBef>
                <a:spcPts val="900"/>
              </a:spcBef>
              <a:spcAft>
                <a:spcPts val="0"/>
              </a:spcAft>
              <a:buClr>
                <a:schemeClr val="dk1"/>
              </a:buClr>
              <a:buSzPts val="1100"/>
              <a:buFont typeface="Arial"/>
              <a:buNone/>
            </a:pPr>
            <a:r>
              <a:rPr lang="en" sz="1200">
                <a:solidFill>
                  <a:schemeClr val="dk1"/>
                </a:solidFill>
              </a:rPr>
              <a:t>If serious, formal training isn't part of your technology budget, don't worry much about the rest of it. The shiny things won't get used well anyway.</a:t>
            </a:r>
            <a:endParaRPr sz="1200">
              <a:solidFill>
                <a:schemeClr val="dk1"/>
              </a:solidFill>
            </a:endParaRPr>
          </a:p>
          <a:p>
            <a:pPr indent="0" lvl="0" marL="0" rtl="0" algn="l">
              <a:spcBef>
                <a:spcPts val="0"/>
              </a:spcBef>
              <a:spcAft>
                <a:spcPts val="1600"/>
              </a:spcAft>
              <a:buNone/>
            </a:pPr>
            <a:r>
              <a:t/>
            </a:r>
            <a:endParaRPr/>
          </a:p>
        </p:txBody>
      </p:sp>
      <p:pic>
        <p:nvPicPr>
          <p:cNvPr id="159" name="Google Shape;159;p23"/>
          <p:cNvPicPr preferRelativeResize="0"/>
          <p:nvPr/>
        </p:nvPicPr>
        <p:blipFill>
          <a:blip r:embed="rId3">
            <a:alphaModFix/>
          </a:blip>
          <a:stretch>
            <a:fillRect/>
          </a:stretch>
        </p:blipFill>
        <p:spPr>
          <a:xfrm>
            <a:off x="4726850" y="81775"/>
            <a:ext cx="1606050" cy="1070700"/>
          </a:xfrm>
          <a:prstGeom prst="rect">
            <a:avLst/>
          </a:prstGeom>
          <a:noFill/>
          <a:ln>
            <a:noFill/>
          </a:ln>
        </p:spPr>
      </p:pic>
      <p:pic>
        <p:nvPicPr>
          <p:cNvPr id="160" name="Google Shape;160;p23"/>
          <p:cNvPicPr preferRelativeResize="0"/>
          <p:nvPr/>
        </p:nvPicPr>
        <p:blipFill>
          <a:blip r:embed="rId4">
            <a:alphaModFix/>
          </a:blip>
          <a:stretch>
            <a:fillRect/>
          </a:stretch>
        </p:blipFill>
        <p:spPr>
          <a:xfrm>
            <a:off x="5385242" y="445025"/>
            <a:ext cx="893174" cy="770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Next Year</a:t>
            </a:r>
            <a:endParaRPr b="1"/>
          </a:p>
        </p:txBody>
      </p:sp>
      <p:sp>
        <p:nvSpPr>
          <p:cNvPr id="166" name="Google Shape;166;p2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Changes coming</a:t>
            </a:r>
            <a:endParaRPr sz="1200"/>
          </a:p>
          <a:p>
            <a:pPr indent="0" lvl="0" marL="0" rtl="0" algn="l">
              <a:lnSpc>
                <a:spcPct val="168750"/>
              </a:lnSpc>
              <a:spcBef>
                <a:spcPts val="1600"/>
              </a:spcBef>
              <a:spcAft>
                <a:spcPts val="0"/>
              </a:spcAft>
              <a:buNone/>
            </a:pPr>
            <a:r>
              <a:rPr lang="en" sz="1200">
                <a:solidFill>
                  <a:srgbClr val="444444"/>
                </a:solidFill>
              </a:rPr>
              <a:t>The changes take effect Jan. 1 and will be incorporated into this year's 2019 school budgeting process. The law eliminates the school general fund and replaces it with an “education fund” to “be used as the exclusive fund to pay expenses allocated to student instruction and learning,” according to the Legislative Services Agency.  It also creates a new “operations fund” that replaces the capital projects fund, transportation fund and bus replacement fund.</a:t>
            </a:r>
            <a:endParaRPr sz="1200"/>
          </a:p>
          <a:p>
            <a:pPr indent="0" lvl="0" marL="0" rtl="0" algn="l">
              <a:lnSpc>
                <a:spcPct val="168750"/>
              </a:lnSpc>
              <a:spcBef>
                <a:spcPts val="1800"/>
              </a:spcBef>
              <a:spcAft>
                <a:spcPts val="0"/>
              </a:spcAft>
              <a:buNone/>
            </a:pPr>
            <a:r>
              <a:rPr lang="en" sz="1100" u="sng">
                <a:solidFill>
                  <a:schemeClr val="hlink"/>
                </a:solidFill>
                <a:hlinkClick r:id="rId3"/>
              </a:rPr>
              <a:t>https://goo.gl/bz1Xdo</a:t>
            </a:r>
            <a:endParaRPr sz="1100"/>
          </a:p>
          <a:p>
            <a:pPr indent="0" lvl="0" marL="0" rtl="0" algn="l">
              <a:spcBef>
                <a:spcPts val="1800"/>
              </a:spcBef>
              <a:spcAft>
                <a:spcPts val="0"/>
              </a:spcAft>
              <a:buNone/>
            </a:pPr>
            <a:r>
              <a:rPr lang="en" sz="1100" u="sng">
                <a:solidFill>
                  <a:schemeClr val="hlink"/>
                </a:solidFill>
                <a:hlinkClick r:id="rId4"/>
              </a:rPr>
              <a:t>https://goo.gl/RQZxUP</a:t>
            </a:r>
            <a:endParaRPr sz="1100"/>
          </a:p>
          <a:p>
            <a:pPr indent="0" lvl="0" marL="0" rtl="0" algn="l">
              <a:spcBef>
                <a:spcPts val="1600"/>
              </a:spcBef>
              <a:spcAft>
                <a:spcPts val="0"/>
              </a:spcAft>
              <a:buNone/>
            </a:pPr>
            <a:r>
              <a:t/>
            </a:r>
            <a:endParaRPr sz="1100"/>
          </a:p>
          <a:p>
            <a:pPr indent="0" lvl="0" marL="0" rtl="0" algn="l">
              <a:spcBef>
                <a:spcPts val="1600"/>
              </a:spcBef>
              <a:spcAft>
                <a:spcPts val="1600"/>
              </a:spcAft>
              <a:buNone/>
            </a:pPr>
            <a:r>
              <a:t/>
            </a:r>
            <a:endParaRPr sz="1100"/>
          </a:p>
        </p:txBody>
      </p:sp>
      <p:pic>
        <p:nvPicPr>
          <p:cNvPr id="167" name="Google Shape;167;p24"/>
          <p:cNvPicPr preferRelativeResize="0"/>
          <p:nvPr/>
        </p:nvPicPr>
        <p:blipFill>
          <a:blip r:embed="rId5">
            <a:alphaModFix/>
          </a:blip>
          <a:stretch>
            <a:fillRect/>
          </a:stretch>
        </p:blipFill>
        <p:spPr>
          <a:xfrm>
            <a:off x="6564975" y="3166600"/>
            <a:ext cx="2193675" cy="1456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Feedback</a:t>
            </a:r>
            <a:endParaRPr b="1"/>
          </a:p>
        </p:txBody>
      </p:sp>
      <p:sp>
        <p:nvSpPr>
          <p:cNvPr id="173" name="Google Shape;173;p25"/>
          <p:cNvSpPr txBox="1"/>
          <p:nvPr>
            <p:ph idx="1" type="body"/>
          </p:nvPr>
        </p:nvSpPr>
        <p:spPr>
          <a:xfrm>
            <a:off x="311700" y="967075"/>
            <a:ext cx="2046300" cy="360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22222"/>
                </a:solidFill>
                <a:latin typeface="Helvetica Neue"/>
                <a:ea typeface="Helvetica Neue"/>
                <a:cs typeface="Helvetica Neue"/>
                <a:sym typeface="Helvetica Neue"/>
              </a:rPr>
              <a:t>Please complete the workshop feedback form at this time. This can </a:t>
            </a:r>
            <a:r>
              <a:rPr b="1" lang="en" sz="1200">
                <a:solidFill>
                  <a:srgbClr val="222222"/>
                </a:solidFill>
                <a:latin typeface="Helvetica Neue"/>
                <a:ea typeface="Helvetica Neue"/>
                <a:cs typeface="Helvetica Neue"/>
                <a:sym typeface="Helvetica Neue"/>
              </a:rPr>
              <a:t>b</a:t>
            </a:r>
            <a:r>
              <a:rPr b="1" lang="en" sz="1200">
                <a:solidFill>
                  <a:srgbClr val="222222"/>
                </a:solidFill>
                <a:latin typeface="Helvetica Neue"/>
                <a:ea typeface="Helvetica Neue"/>
                <a:cs typeface="Helvetica Neue"/>
                <a:sym typeface="Helvetica Neue"/>
              </a:rPr>
              <a:t>e found in the </a:t>
            </a:r>
            <a:r>
              <a:rPr b="1" lang="en" sz="1200" u="sng">
                <a:solidFill>
                  <a:srgbClr val="1155CC"/>
                </a:solidFill>
                <a:latin typeface="Helvetica Neue"/>
                <a:ea typeface="Helvetica Neue"/>
                <a:cs typeface="Helvetica Neue"/>
                <a:sym typeface="Helvetica Neue"/>
                <a:hlinkClick r:id="rId3"/>
              </a:rPr>
              <a:t>EventMobi App</a:t>
            </a:r>
            <a:r>
              <a:rPr b="1" lang="en" sz="1200">
                <a:solidFill>
                  <a:srgbClr val="222222"/>
                </a:solidFill>
                <a:latin typeface="Helvetica Neue"/>
                <a:ea typeface="Helvetica Neue"/>
                <a:cs typeface="Helvetica Neue"/>
                <a:sym typeface="Helvetica Neue"/>
              </a:rPr>
              <a:t> for each workshop/session.</a:t>
            </a:r>
            <a:endParaRPr b="1" sz="1200">
              <a:solidFill>
                <a:srgbClr val="222222"/>
              </a:solidFill>
              <a:latin typeface="Helvetica Neue"/>
              <a:ea typeface="Helvetica Neue"/>
              <a:cs typeface="Helvetica Neue"/>
              <a:sym typeface="Helvetica Neue"/>
            </a:endParaRPr>
          </a:p>
          <a:p>
            <a:pPr indent="0" lvl="0" marL="0" rtl="0" algn="l">
              <a:spcBef>
                <a:spcPts val="1600"/>
              </a:spcBef>
              <a:spcAft>
                <a:spcPts val="0"/>
              </a:spcAft>
              <a:buNone/>
            </a:pPr>
            <a:r>
              <a:t/>
            </a:r>
            <a:endParaRPr b="1" sz="1200">
              <a:solidFill>
                <a:srgbClr val="222222"/>
              </a:solidFill>
              <a:latin typeface="Helvetica Neue"/>
              <a:ea typeface="Helvetica Neue"/>
              <a:cs typeface="Helvetica Neue"/>
              <a:sym typeface="Helvetica Neue"/>
            </a:endParaRPr>
          </a:p>
          <a:p>
            <a:pPr indent="0" lvl="0" marL="0" rtl="0" algn="l">
              <a:spcBef>
                <a:spcPts val="1600"/>
              </a:spcBef>
              <a:spcAft>
                <a:spcPts val="0"/>
              </a:spcAft>
              <a:buNone/>
            </a:pPr>
            <a:r>
              <a:t/>
            </a:r>
            <a:endParaRPr b="1" sz="1200">
              <a:solidFill>
                <a:srgbClr val="222222"/>
              </a:solidFill>
              <a:latin typeface="Helvetica Neue"/>
              <a:ea typeface="Helvetica Neue"/>
              <a:cs typeface="Helvetica Neue"/>
              <a:sym typeface="Helvetica Neue"/>
            </a:endParaRPr>
          </a:p>
          <a:p>
            <a:pPr indent="0" lvl="0" marL="0" rtl="0" algn="l">
              <a:spcBef>
                <a:spcPts val="1600"/>
              </a:spcBef>
              <a:spcAft>
                <a:spcPts val="0"/>
              </a:spcAft>
              <a:buNone/>
            </a:pPr>
            <a:r>
              <a:t/>
            </a:r>
            <a:endParaRPr b="1" sz="1050">
              <a:solidFill>
                <a:srgbClr val="222222"/>
              </a:solidFill>
              <a:highlight>
                <a:srgbClr val="FFFFFF"/>
              </a:highlight>
              <a:latin typeface="Helvetica Neue"/>
              <a:ea typeface="Helvetica Neue"/>
              <a:cs typeface="Helvetica Neue"/>
              <a:sym typeface="Helvetica Neue"/>
            </a:endParaRPr>
          </a:p>
          <a:p>
            <a:pPr indent="0" lvl="0" marL="0" rtl="0" algn="l">
              <a:spcBef>
                <a:spcPts val="1600"/>
              </a:spcBef>
              <a:spcAft>
                <a:spcPts val="1600"/>
              </a:spcAft>
              <a:buNone/>
            </a:pPr>
            <a:r>
              <a:t/>
            </a:r>
            <a:endParaRPr b="1" sz="1050">
              <a:solidFill>
                <a:srgbClr val="222222"/>
              </a:solidFill>
              <a:highlight>
                <a:srgbClr val="FFFFFF"/>
              </a:highlight>
              <a:latin typeface="Helvetica Neue"/>
              <a:ea typeface="Helvetica Neue"/>
              <a:cs typeface="Helvetica Neue"/>
              <a:sym typeface="Helvetica Neue"/>
            </a:endParaRPr>
          </a:p>
        </p:txBody>
      </p:sp>
      <p:pic>
        <p:nvPicPr>
          <p:cNvPr id="174" name="Google Shape;174;p25"/>
          <p:cNvPicPr preferRelativeResize="0"/>
          <p:nvPr/>
        </p:nvPicPr>
        <p:blipFill>
          <a:blip r:embed="rId4">
            <a:alphaModFix/>
          </a:blip>
          <a:stretch>
            <a:fillRect/>
          </a:stretch>
        </p:blipFill>
        <p:spPr>
          <a:xfrm>
            <a:off x="2924075" y="419425"/>
            <a:ext cx="5992725" cy="4304651"/>
          </a:xfrm>
          <a:prstGeom prst="rect">
            <a:avLst/>
          </a:prstGeom>
          <a:noFill/>
          <a:ln>
            <a:noFill/>
          </a:ln>
        </p:spPr>
      </p:pic>
      <p:sp>
        <p:nvSpPr>
          <p:cNvPr id="175" name="Google Shape;175;p25"/>
          <p:cNvSpPr txBox="1"/>
          <p:nvPr/>
        </p:nvSpPr>
        <p:spPr>
          <a:xfrm>
            <a:off x="93000" y="2319750"/>
            <a:ext cx="3084600" cy="185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222222"/>
                </a:solidFill>
              </a:rPr>
              <a:t>Karen Kippenbrock</a:t>
            </a:r>
            <a:endParaRPr sz="1200">
              <a:solidFill>
                <a:srgbClr val="222222"/>
              </a:solidFill>
            </a:endParaRPr>
          </a:p>
          <a:p>
            <a:pPr indent="0" lvl="0" marL="0" rtl="0" algn="l">
              <a:spcBef>
                <a:spcPts val="0"/>
              </a:spcBef>
              <a:spcAft>
                <a:spcPts val="0"/>
              </a:spcAft>
              <a:buNone/>
            </a:pPr>
            <a:r>
              <a:rPr lang="en" sz="1200">
                <a:solidFill>
                  <a:srgbClr val="222222"/>
                </a:solidFill>
              </a:rPr>
              <a:t>Director of Technology</a:t>
            </a:r>
            <a:endParaRPr sz="1200">
              <a:solidFill>
                <a:srgbClr val="222222"/>
              </a:solidFill>
            </a:endParaRPr>
          </a:p>
          <a:p>
            <a:pPr indent="0" lvl="0" marL="0" rtl="0" algn="l">
              <a:spcBef>
                <a:spcPts val="0"/>
              </a:spcBef>
              <a:spcAft>
                <a:spcPts val="0"/>
              </a:spcAft>
              <a:buNone/>
            </a:pPr>
            <a:r>
              <a:rPr lang="en" sz="1200">
                <a:solidFill>
                  <a:srgbClr val="222222"/>
                </a:solidFill>
              </a:rPr>
              <a:t>Southeast Dubois Co School Corp</a:t>
            </a:r>
            <a:endParaRPr sz="1200">
              <a:solidFill>
                <a:srgbClr val="222222"/>
              </a:solidFill>
            </a:endParaRPr>
          </a:p>
          <a:p>
            <a:pPr indent="0" lvl="0" marL="0" rtl="0" algn="l">
              <a:spcBef>
                <a:spcPts val="0"/>
              </a:spcBef>
              <a:spcAft>
                <a:spcPts val="0"/>
              </a:spcAft>
              <a:buNone/>
            </a:pPr>
            <a:r>
              <a:rPr lang="en" sz="1200">
                <a:solidFill>
                  <a:srgbClr val="222222"/>
                </a:solidFill>
              </a:rPr>
              <a:t>432 E 15th Street</a:t>
            </a:r>
            <a:endParaRPr sz="1200">
              <a:solidFill>
                <a:srgbClr val="222222"/>
              </a:solidFill>
            </a:endParaRPr>
          </a:p>
          <a:p>
            <a:pPr indent="0" lvl="0" marL="0" rtl="0" algn="l">
              <a:spcBef>
                <a:spcPts val="0"/>
              </a:spcBef>
              <a:spcAft>
                <a:spcPts val="0"/>
              </a:spcAft>
              <a:buNone/>
            </a:pPr>
            <a:r>
              <a:rPr lang="en" sz="1200">
                <a:solidFill>
                  <a:srgbClr val="222222"/>
                </a:solidFill>
              </a:rPr>
              <a:t>Ferdinand, IN  47532</a:t>
            </a:r>
            <a:endParaRPr sz="1200">
              <a:solidFill>
                <a:srgbClr val="222222"/>
              </a:solidFill>
            </a:endParaRPr>
          </a:p>
          <a:p>
            <a:pPr indent="0" lvl="0" marL="0" rtl="0" algn="l">
              <a:spcBef>
                <a:spcPts val="0"/>
              </a:spcBef>
              <a:spcAft>
                <a:spcPts val="0"/>
              </a:spcAft>
              <a:buNone/>
            </a:pPr>
            <a:r>
              <a:rPr lang="en" sz="1200">
                <a:solidFill>
                  <a:srgbClr val="222222"/>
                </a:solidFill>
              </a:rPr>
              <a:t>812-549-9213</a:t>
            </a:r>
            <a:endParaRPr sz="1200">
              <a:solidFill>
                <a:srgbClr val="222222"/>
              </a:solidFill>
            </a:endParaRPr>
          </a:p>
          <a:p>
            <a:pPr indent="0" lvl="0" marL="0" rtl="0" algn="l">
              <a:spcBef>
                <a:spcPts val="0"/>
              </a:spcBef>
              <a:spcAft>
                <a:spcPts val="0"/>
              </a:spcAft>
              <a:buNone/>
            </a:pPr>
            <a:r>
              <a:rPr lang="en" sz="1200">
                <a:solidFill>
                  <a:srgbClr val="1155CC"/>
                </a:solidFill>
              </a:rPr>
              <a:t>karen.kippenbrock@sedubois.k12.in.us</a:t>
            </a:r>
            <a:endParaRPr sz="1200">
              <a:solidFill>
                <a:srgbClr val="1155CC"/>
              </a:solidFill>
            </a:endParaRPr>
          </a:p>
          <a:p>
            <a:pPr indent="0" lvl="0" marL="0" rtl="0" algn="l">
              <a:spcBef>
                <a:spcPts val="0"/>
              </a:spcBef>
              <a:spcAft>
                <a:spcPts val="0"/>
              </a:spcAft>
              <a:buNone/>
            </a:pPr>
            <a:r>
              <a:t/>
            </a:r>
            <a:endParaRPr sz="1100">
              <a:solidFill>
                <a:srgbClr val="1155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126125" y="445025"/>
            <a:ext cx="8706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Evolution of Technology</a:t>
            </a:r>
            <a:endParaRPr b="1"/>
          </a:p>
          <a:p>
            <a:pPr indent="0" lvl="0" marL="0" rtl="0" algn="l">
              <a:spcBef>
                <a:spcPts val="0"/>
              </a:spcBef>
              <a:spcAft>
                <a:spcPts val="0"/>
              </a:spcAft>
              <a:buNone/>
            </a:pPr>
            <a:r>
              <a:t/>
            </a:r>
            <a:endParaRPr/>
          </a:p>
        </p:txBody>
      </p:sp>
      <p:pic>
        <p:nvPicPr>
          <p:cNvPr id="93" name="Google Shape;93;p14"/>
          <p:cNvPicPr preferRelativeResize="0"/>
          <p:nvPr/>
        </p:nvPicPr>
        <p:blipFill>
          <a:blip r:embed="rId3">
            <a:alphaModFix/>
          </a:blip>
          <a:stretch>
            <a:fillRect/>
          </a:stretch>
        </p:blipFill>
        <p:spPr>
          <a:xfrm>
            <a:off x="4530900" y="0"/>
            <a:ext cx="4415725" cy="5143500"/>
          </a:xfrm>
          <a:prstGeom prst="rect">
            <a:avLst/>
          </a:prstGeom>
          <a:noFill/>
          <a:ln>
            <a:noFill/>
          </a:ln>
        </p:spPr>
      </p:pic>
      <p:pic>
        <p:nvPicPr>
          <p:cNvPr id="94" name="Google Shape;94;p14"/>
          <p:cNvPicPr preferRelativeResize="0"/>
          <p:nvPr/>
        </p:nvPicPr>
        <p:blipFill>
          <a:blip r:embed="rId4">
            <a:alphaModFix/>
          </a:blip>
          <a:stretch>
            <a:fillRect/>
          </a:stretch>
        </p:blipFill>
        <p:spPr>
          <a:xfrm>
            <a:off x="311700" y="1164325"/>
            <a:ext cx="4752826" cy="3254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Budget Sheet Examples</a:t>
            </a:r>
            <a:endParaRPr/>
          </a:p>
        </p:txBody>
      </p:sp>
      <p:sp>
        <p:nvSpPr>
          <p:cNvPr id="100" name="Google Shape;100;p15"/>
          <p:cNvSpPr txBox="1"/>
          <p:nvPr>
            <p:ph idx="1" type="body"/>
          </p:nvPr>
        </p:nvSpPr>
        <p:spPr>
          <a:xfrm>
            <a:off x="311700" y="1152475"/>
            <a:ext cx="8520600" cy="116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https://goo.gl/AwcFXg</a:t>
            </a:r>
            <a:endParaRPr/>
          </a:p>
          <a:p>
            <a:pPr indent="0" lvl="0" marL="0" rtl="0" algn="l">
              <a:spcBef>
                <a:spcPts val="1600"/>
              </a:spcBef>
              <a:spcAft>
                <a:spcPts val="0"/>
              </a:spcAft>
              <a:buNone/>
            </a:pPr>
            <a:r>
              <a:rPr lang="en" u="sng">
                <a:solidFill>
                  <a:schemeClr val="hlink"/>
                </a:solidFill>
                <a:hlinkClick r:id="rId4"/>
              </a:rPr>
              <a:t>https://goo.gl/L3Vfvm</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pic>
        <p:nvPicPr>
          <p:cNvPr id="101" name="Google Shape;101;p15"/>
          <p:cNvPicPr preferRelativeResize="0"/>
          <p:nvPr/>
        </p:nvPicPr>
        <p:blipFill>
          <a:blip r:embed="rId5">
            <a:alphaModFix/>
          </a:blip>
          <a:stretch>
            <a:fillRect/>
          </a:stretch>
        </p:blipFill>
        <p:spPr>
          <a:xfrm>
            <a:off x="3423125" y="1213275"/>
            <a:ext cx="4948774" cy="3179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Good Budgeting Rules</a:t>
            </a:r>
            <a:endParaRPr b="1"/>
          </a:p>
        </p:txBody>
      </p:sp>
      <p:sp>
        <p:nvSpPr>
          <p:cNvPr id="107" name="Google Shape;107;p1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145000"/>
              </a:lnSpc>
              <a:spcBef>
                <a:spcPts val="0"/>
              </a:spcBef>
              <a:spcAft>
                <a:spcPts val="0"/>
              </a:spcAft>
              <a:buClr>
                <a:schemeClr val="dk1"/>
              </a:buClr>
              <a:buSzPts val="1100"/>
              <a:buFont typeface="Arial"/>
              <a:buNone/>
            </a:pPr>
            <a:r>
              <a:t/>
            </a:r>
            <a:endParaRPr sz="1000">
              <a:solidFill>
                <a:schemeClr val="dk1"/>
              </a:solidFill>
            </a:endParaRPr>
          </a:p>
          <a:p>
            <a:pPr indent="-228600" lvl="0" marL="457200" rtl="0" algn="l">
              <a:lnSpc>
                <a:spcPct val="125000"/>
              </a:lnSpc>
              <a:spcBef>
                <a:spcPts val="200"/>
              </a:spcBef>
              <a:spcAft>
                <a:spcPts val="0"/>
              </a:spcAft>
              <a:buClr>
                <a:schemeClr val="dk1"/>
              </a:buClr>
              <a:buSzPts val="1200"/>
              <a:buNone/>
            </a:pPr>
            <a:r>
              <a:rPr i="1" lang="en" sz="1200">
                <a:solidFill>
                  <a:schemeClr val="dk1"/>
                </a:solidFill>
              </a:rPr>
              <a:t>Aligns to goals</a:t>
            </a:r>
            <a:r>
              <a:rPr lang="en" sz="1200">
                <a:solidFill>
                  <a:schemeClr val="dk1"/>
                </a:solidFill>
              </a:rPr>
              <a:t>. Budgets ought to be a subset of a larger technology plan that's tied directly to district and school goals.</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i="1" lang="en" sz="1200">
                <a:solidFill>
                  <a:schemeClr val="dk1"/>
                </a:solidFill>
              </a:rPr>
              <a:t>Is transparent</a:t>
            </a:r>
            <a:r>
              <a:rPr lang="en" sz="1200">
                <a:solidFill>
                  <a:schemeClr val="dk1"/>
                </a:solidFill>
              </a:rPr>
              <a:t>. My technology department's budget is available districtwide in a Google Docs spreadsheet. Transparency also depends on using language that is understandable to educators and the general public.</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i="1" lang="en" sz="1200">
                <a:solidFill>
                  <a:schemeClr val="dk1"/>
                </a:solidFill>
              </a:rPr>
              <a:t>Is specific</a:t>
            </a:r>
            <a:r>
              <a:rPr lang="en" sz="1200">
                <a:solidFill>
                  <a:schemeClr val="dk1"/>
                </a:solidFill>
              </a:rPr>
              <a:t>. I do zero-based budgeting every year. This means starting from scratch and itemizing </a:t>
            </a:r>
            <a:r>
              <a:rPr i="1" lang="en" sz="1200">
                <a:solidFill>
                  <a:schemeClr val="dk1"/>
                </a:solidFill>
              </a:rPr>
              <a:t>every </a:t>
            </a:r>
            <a:r>
              <a:rPr lang="en" sz="1200">
                <a:solidFill>
                  <a:schemeClr val="dk1"/>
                </a:solidFill>
              </a:rPr>
              <a:t>technology expense that the district needs to cover in the coming school year.</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i="1" lang="en" sz="1200">
                <a:solidFill>
                  <a:schemeClr val="dk1"/>
                </a:solidFill>
              </a:rPr>
              <a:t>Includes stakeholder input</a:t>
            </a:r>
            <a:r>
              <a:rPr lang="en" sz="1200">
                <a:solidFill>
                  <a:schemeClr val="dk1"/>
                </a:solidFill>
              </a:rPr>
              <a:t>. An advisory committee (Guiding Coalition) is a great help for the technology budget maker. A good advisory committee will also insist on some kind of assessment that helps answer the question, Did expending funds in this way have the anticipated result?</a:t>
            </a:r>
            <a:endParaRPr/>
          </a:p>
        </p:txBody>
      </p:sp>
      <p:pic>
        <p:nvPicPr>
          <p:cNvPr id="108" name="Google Shape;108;p16"/>
          <p:cNvPicPr preferRelativeResize="0"/>
          <p:nvPr/>
        </p:nvPicPr>
        <p:blipFill>
          <a:blip r:embed="rId3">
            <a:alphaModFix/>
          </a:blip>
          <a:stretch>
            <a:fillRect/>
          </a:stretch>
        </p:blipFill>
        <p:spPr>
          <a:xfrm>
            <a:off x="6271900" y="85726"/>
            <a:ext cx="2422276" cy="1386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311700" y="187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Rotation Cycles</a:t>
            </a:r>
            <a:endParaRPr b="1"/>
          </a:p>
          <a:p>
            <a:pPr indent="0" lvl="0" marL="0" rtl="0" algn="l">
              <a:spcBef>
                <a:spcPts val="0"/>
              </a:spcBef>
              <a:spcAft>
                <a:spcPts val="0"/>
              </a:spcAft>
              <a:buNone/>
            </a:pPr>
            <a:r>
              <a:t/>
            </a:r>
            <a:endParaRPr/>
          </a:p>
        </p:txBody>
      </p:sp>
      <p:sp>
        <p:nvSpPr>
          <p:cNvPr id="114" name="Google Shape;114;p17"/>
          <p:cNvSpPr txBox="1"/>
          <p:nvPr>
            <p:ph idx="1" type="body"/>
          </p:nvPr>
        </p:nvSpPr>
        <p:spPr>
          <a:xfrm>
            <a:off x="311700" y="595675"/>
            <a:ext cx="8520600" cy="3416400"/>
          </a:xfrm>
          <a:prstGeom prst="rect">
            <a:avLst/>
          </a:prstGeom>
        </p:spPr>
        <p:txBody>
          <a:bodyPr anchorCtr="0" anchor="t" bIns="91425" lIns="91425" spcFirstLastPara="1" rIns="91425" wrap="square" tIns="91425">
            <a:noAutofit/>
          </a:bodyPr>
          <a:lstStyle/>
          <a:p>
            <a:pPr indent="0" lvl="0" marL="0" rtl="0" algn="l">
              <a:lnSpc>
                <a:spcPct val="145000"/>
              </a:lnSpc>
              <a:spcBef>
                <a:spcPts val="0"/>
              </a:spcBef>
              <a:spcAft>
                <a:spcPts val="0"/>
              </a:spcAft>
              <a:buClr>
                <a:schemeClr val="dk1"/>
              </a:buClr>
              <a:buSzPts val="1100"/>
              <a:buFont typeface="Arial"/>
              <a:buNone/>
            </a:pPr>
            <a:r>
              <a:rPr lang="en" sz="1200">
                <a:solidFill>
                  <a:schemeClr val="dk1"/>
                </a:solidFill>
              </a:rPr>
              <a:t>A sustainable technology practice means</a:t>
            </a:r>
            <a:endParaRPr sz="1200">
              <a:solidFill>
                <a:schemeClr val="dk1"/>
              </a:solidFill>
            </a:endParaRPr>
          </a:p>
          <a:p>
            <a:pPr indent="-228600" lvl="0" marL="457200" rtl="0" algn="l">
              <a:lnSpc>
                <a:spcPct val="125000"/>
              </a:lnSpc>
              <a:spcBef>
                <a:spcPts val="200"/>
              </a:spcBef>
              <a:spcAft>
                <a:spcPts val="0"/>
              </a:spcAft>
              <a:buClr>
                <a:schemeClr val="dk1"/>
              </a:buClr>
              <a:buSzPts val="1200"/>
              <a:buNone/>
            </a:pPr>
            <a:r>
              <a:rPr i="1" lang="en" sz="1200">
                <a:solidFill>
                  <a:schemeClr val="dk1"/>
                </a:solidFill>
              </a:rPr>
              <a:t>Not purchasing more technology than a school can regularly maintain, upgrade, and replace</a:t>
            </a:r>
            <a:r>
              <a:rPr lang="en" sz="1200">
                <a:solidFill>
                  <a:schemeClr val="dk1"/>
                </a:solidFill>
              </a:rPr>
              <a:t>. For example, let's say that Johnson Middle School has 500 students and 20 classrooms. We want a Windows computer in each of our classrooms (20) and a 1:1 student chromebook ratio throughout the school. That's 520 computers in all.  Computers much more than five years old become unreliable. If we're going to replace our computers every four years, we need to purchase 25 percent of them new each year. Therefore, our annual Windows computer budget needs to be .25 replacement rate × 20 computers × $600—or $3,000—and our annual Chromebook budget needs to be .25 x 500 x $300---or $37,500 this year </a:t>
            </a:r>
            <a:r>
              <a:rPr i="1" lang="en" sz="1200">
                <a:solidFill>
                  <a:schemeClr val="dk1"/>
                </a:solidFill>
              </a:rPr>
              <a:t>and</a:t>
            </a:r>
            <a:r>
              <a:rPr lang="en" sz="1200">
                <a:solidFill>
                  <a:schemeClr val="dk1"/>
                </a:solidFill>
              </a:rPr>
              <a:t> every year from now on. If you don't maintain the technology, you get unreliable computers that teachers won't use.</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i="1" lang="en" sz="1200">
                <a:solidFill>
                  <a:schemeClr val="dk1"/>
                </a:solidFill>
              </a:rPr>
              <a:t>Rotating the technology</a:t>
            </a:r>
            <a:r>
              <a:rPr lang="en" sz="1200">
                <a:solidFill>
                  <a:schemeClr val="dk1"/>
                </a:solidFill>
              </a:rPr>
              <a:t>. Let's give almost everyone a new computer for the price of a single computer lab. Here's how it works: The tech ed department buys new machines with RAM and fast processors needed to run its PLTW software. The replaced tech ed machines go to the business department, where they will be used to do desktop publishing, presentations, and office practice. The library gets the hand-me-downs from the business department for research and multimedia use. Finally, the oldest machines go from the library to the English department's writing lab. Recycle the oldest stuff and collect a little income.</a:t>
            </a:r>
            <a:endParaRPr sz="1200">
              <a:solidFill>
                <a:schemeClr val="dk1"/>
              </a:solidFill>
            </a:endParaRPr>
          </a:p>
          <a:p>
            <a:pPr indent="0" lvl="0" marL="0" rtl="0" algn="l">
              <a:lnSpc>
                <a:spcPct val="145000"/>
              </a:lnSpc>
              <a:spcBef>
                <a:spcPts val="900"/>
              </a:spcBef>
              <a:spcAft>
                <a:spcPts val="0"/>
              </a:spcAft>
              <a:buClr>
                <a:schemeClr val="dk1"/>
              </a:buClr>
              <a:buSzPts val="1100"/>
              <a:buFont typeface="Arial"/>
              <a:buNone/>
            </a:pPr>
            <a:r>
              <a:rPr lang="en" sz="1100">
                <a:solidFill>
                  <a:schemeClr val="dk1"/>
                </a:solidFill>
              </a:rPr>
              <a:t>Do </a:t>
            </a:r>
            <a:r>
              <a:rPr i="1" lang="en" sz="1100">
                <a:solidFill>
                  <a:schemeClr val="dk1"/>
                </a:solidFill>
              </a:rPr>
              <a:t>not</a:t>
            </a:r>
            <a:r>
              <a:rPr lang="en" sz="1100">
                <a:solidFill>
                  <a:schemeClr val="dk1"/>
                </a:solidFill>
              </a:rPr>
              <a:t> keep computers going that are at end of life. Once a computer is more than five years old, we don't fix it. Put the old machines that will be recycled when they break into non-mission-critical places.</a:t>
            </a:r>
            <a:endParaRPr sz="1100">
              <a:solidFill>
                <a:schemeClr val="dk1"/>
              </a:solidFill>
            </a:endParaRPr>
          </a:p>
          <a:p>
            <a:pPr indent="0" lvl="0" marL="0" rtl="0" algn="l">
              <a:spcBef>
                <a:spcPts val="0"/>
              </a:spcBef>
              <a:spcAft>
                <a:spcPts val="1600"/>
              </a:spcAft>
              <a:buNone/>
            </a:pPr>
            <a:r>
              <a:t/>
            </a:r>
            <a:endParaRPr sz="1100"/>
          </a:p>
        </p:txBody>
      </p:sp>
      <p:pic>
        <p:nvPicPr>
          <p:cNvPr id="115" name="Google Shape;115;p17"/>
          <p:cNvPicPr preferRelativeResize="0"/>
          <p:nvPr/>
        </p:nvPicPr>
        <p:blipFill>
          <a:blip r:embed="rId3">
            <a:alphaModFix/>
          </a:blip>
          <a:stretch>
            <a:fillRect/>
          </a:stretch>
        </p:blipFill>
        <p:spPr>
          <a:xfrm>
            <a:off x="3540398" y="0"/>
            <a:ext cx="920359" cy="938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2050">
                <a:solidFill>
                  <a:srgbClr val="393939"/>
                </a:solidFill>
              </a:rPr>
              <a:t>Take advantage of free software.</a:t>
            </a:r>
            <a:endParaRPr/>
          </a:p>
        </p:txBody>
      </p:sp>
      <p:sp>
        <p:nvSpPr>
          <p:cNvPr id="121" name="Google Shape;121;p18"/>
          <p:cNvSpPr txBox="1"/>
          <p:nvPr>
            <p:ph idx="1" type="body"/>
          </p:nvPr>
        </p:nvSpPr>
        <p:spPr>
          <a:xfrm>
            <a:off x="370325" y="929725"/>
            <a:ext cx="8520600" cy="3416400"/>
          </a:xfrm>
          <a:prstGeom prst="rect">
            <a:avLst/>
          </a:prstGeom>
        </p:spPr>
        <p:txBody>
          <a:bodyPr anchorCtr="0" anchor="t" bIns="91425" lIns="91425" spcFirstLastPara="1" rIns="91425" wrap="square" tIns="91425">
            <a:noAutofit/>
          </a:bodyPr>
          <a:lstStyle/>
          <a:p>
            <a:pPr indent="0" lvl="0" marL="0" rtl="0" algn="l">
              <a:lnSpc>
                <a:spcPct val="145000"/>
              </a:lnSpc>
              <a:spcBef>
                <a:spcPts val="0"/>
              </a:spcBef>
              <a:spcAft>
                <a:spcPts val="0"/>
              </a:spcAft>
              <a:buClr>
                <a:schemeClr val="dk1"/>
              </a:buClr>
              <a:buSzPts val="1100"/>
              <a:buFont typeface="Arial"/>
              <a:buNone/>
            </a:pPr>
            <a:r>
              <a:rPr lang="en" sz="1200">
                <a:solidFill>
                  <a:schemeClr val="dk1"/>
                </a:solidFill>
              </a:rPr>
              <a:t>One easy place to save a good deal of money in the technology budget is on software. I'm not advocating becoming a pirate. Instead, take a serious look at some high-quality software that's now available at </a:t>
            </a:r>
            <a:r>
              <a:rPr i="1" lang="en" sz="1200">
                <a:solidFill>
                  <a:schemeClr val="dk1"/>
                </a:solidFill>
              </a:rPr>
              <a:t>no </a:t>
            </a:r>
            <a:r>
              <a:rPr lang="en" sz="1200">
                <a:solidFill>
                  <a:schemeClr val="dk1"/>
                </a:solidFill>
              </a:rPr>
              <a:t>cost. There are basically three types of no-cost software:</a:t>
            </a:r>
            <a:endParaRPr sz="1200">
              <a:solidFill>
                <a:schemeClr val="dk1"/>
              </a:solidFill>
            </a:endParaRPr>
          </a:p>
          <a:p>
            <a:pPr indent="-228600" lvl="0" marL="457200" rtl="0" algn="l">
              <a:lnSpc>
                <a:spcPct val="125000"/>
              </a:lnSpc>
              <a:spcBef>
                <a:spcPts val="200"/>
              </a:spcBef>
              <a:spcAft>
                <a:spcPts val="0"/>
              </a:spcAft>
              <a:buClr>
                <a:schemeClr val="dk1"/>
              </a:buClr>
              <a:buSzPts val="1200"/>
              <a:buNone/>
            </a:pPr>
            <a:r>
              <a:rPr i="1" lang="en" sz="1200">
                <a:solidFill>
                  <a:schemeClr val="dk1"/>
                </a:solidFill>
              </a:rPr>
              <a:t>Open-source software</a:t>
            </a:r>
            <a:r>
              <a:rPr lang="en" sz="1200">
                <a:solidFill>
                  <a:schemeClr val="dk1"/>
                </a:solidFill>
              </a:rPr>
              <a:t> uses code that the creator has placed in the public domain and that a large body of users then rewrites and extends. The Linux operating system is probably the most famous open-source product available.</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i="1" lang="en" sz="1200">
                <a:solidFill>
                  <a:schemeClr val="dk1"/>
                </a:solidFill>
              </a:rPr>
              <a:t>Minimally featured versions of commercial products</a:t>
            </a:r>
            <a:r>
              <a:rPr lang="en" sz="1200">
                <a:solidFill>
                  <a:schemeClr val="dk1"/>
                </a:solidFill>
              </a:rPr>
              <a:t> are made available by a producer who then hopes that features or capacity available only in the purchased version will sell the software. Animoto and Dropbox work this way.</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i="1" lang="en" sz="1200">
                <a:solidFill>
                  <a:schemeClr val="dk1"/>
                </a:solidFill>
              </a:rPr>
              <a:t>Web-based software applications</a:t>
            </a:r>
            <a:r>
              <a:rPr lang="en" sz="1200">
                <a:solidFill>
                  <a:schemeClr val="dk1"/>
                </a:solidFill>
              </a:rPr>
              <a:t> that derive revenue from advertising are growing in popularity. Yahoo mail uses this economic model.</a:t>
            </a:r>
            <a:endParaRPr sz="1200">
              <a:solidFill>
                <a:schemeClr val="dk1"/>
              </a:solidFill>
            </a:endParaRPr>
          </a:p>
          <a:p>
            <a:pPr indent="0" lvl="0" marL="0" rtl="0" algn="l">
              <a:lnSpc>
                <a:spcPct val="145000"/>
              </a:lnSpc>
              <a:spcBef>
                <a:spcPts val="900"/>
              </a:spcBef>
              <a:spcAft>
                <a:spcPts val="0"/>
              </a:spcAft>
              <a:buClr>
                <a:schemeClr val="dk1"/>
              </a:buClr>
              <a:buSzPts val="1100"/>
              <a:buFont typeface="Arial"/>
              <a:buNone/>
            </a:pPr>
            <a:r>
              <a:rPr lang="en" sz="1200">
                <a:solidFill>
                  <a:schemeClr val="dk1"/>
                </a:solidFill>
              </a:rPr>
              <a:t>One "free" technology to think very carefully about is donated equipment. Many businesses and individuals with the best of intentions offer to give computers and other equipment to schools. </a:t>
            </a:r>
            <a:r>
              <a:rPr b="1" lang="en" sz="1200">
                <a:solidFill>
                  <a:schemeClr val="dk1"/>
                </a:solidFill>
              </a:rPr>
              <a:t>Too often the equipment is old, incompatible, or in need of repair and licensure. Unless your school really needs the items and the items have at least two years of life left, pass on the offer and avoid the recycling fee.</a:t>
            </a:r>
            <a:endParaRPr b="1" sz="1200">
              <a:solidFill>
                <a:schemeClr val="dk1"/>
              </a:solidFill>
            </a:endParaRPr>
          </a:p>
          <a:p>
            <a:pPr indent="0" lvl="0" marL="0" rtl="0" algn="l">
              <a:spcBef>
                <a:spcPts val="0"/>
              </a:spcBef>
              <a:spcAft>
                <a:spcPts val="1600"/>
              </a:spcAft>
              <a:buNone/>
            </a:pPr>
            <a:r>
              <a:t/>
            </a:r>
            <a:endParaRPr/>
          </a:p>
        </p:txBody>
      </p:sp>
      <p:pic>
        <p:nvPicPr>
          <p:cNvPr id="122" name="Google Shape;122;p18"/>
          <p:cNvPicPr preferRelativeResize="0"/>
          <p:nvPr/>
        </p:nvPicPr>
        <p:blipFill>
          <a:blip r:embed="rId3">
            <a:alphaModFix/>
          </a:blip>
          <a:stretch>
            <a:fillRect/>
          </a:stretch>
        </p:blipFill>
        <p:spPr>
          <a:xfrm>
            <a:off x="6394800" y="4103075"/>
            <a:ext cx="1218966" cy="929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Head to the Cloud</a:t>
            </a:r>
            <a:endParaRPr b="1"/>
          </a:p>
        </p:txBody>
      </p:sp>
      <p:sp>
        <p:nvSpPr>
          <p:cNvPr id="128" name="Google Shape;128;p1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145000"/>
              </a:lnSpc>
              <a:spcBef>
                <a:spcPts val="0"/>
              </a:spcBef>
              <a:spcAft>
                <a:spcPts val="0"/>
              </a:spcAft>
              <a:buNone/>
            </a:pPr>
            <a:r>
              <a:rPr lang="en" sz="1200">
                <a:solidFill>
                  <a:schemeClr val="dk1"/>
                </a:solidFill>
              </a:rPr>
              <a:t>Cloud computing relies on applications and file storage that reside on the Internet, with minimal resources stored on the local computer's hard drive. A major advantage, then, of cloud computing is that you can work on any project anywhere, regardless of the computer you're using.</a:t>
            </a:r>
            <a:endParaRPr sz="1200">
              <a:solidFill>
                <a:schemeClr val="dk1"/>
              </a:solidFill>
            </a:endParaRPr>
          </a:p>
          <a:p>
            <a:pPr indent="0" lvl="0" marL="0" rtl="0" algn="l">
              <a:lnSpc>
                <a:spcPct val="14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45000"/>
              </a:lnSpc>
              <a:spcBef>
                <a:spcPts val="0"/>
              </a:spcBef>
              <a:spcAft>
                <a:spcPts val="0"/>
              </a:spcAft>
              <a:buNone/>
            </a:pPr>
            <a:r>
              <a:rPr lang="en" sz="1200">
                <a:solidFill>
                  <a:schemeClr val="dk1"/>
                </a:solidFill>
              </a:rPr>
              <a:t>But cost savings are also important. Unlike software that resides on computer hard drives, web-based applications are often provided at no cost to the user. Tools such as </a:t>
            </a:r>
            <a:r>
              <a:rPr lang="en" sz="1200" u="sng">
                <a:solidFill>
                  <a:srgbClr val="739501"/>
                </a:solidFill>
                <a:hlinkClick r:id="rId3"/>
              </a:rPr>
              <a:t>Google Apps for Education</a:t>
            </a:r>
            <a:r>
              <a:rPr lang="en" sz="1200">
                <a:solidFill>
                  <a:schemeClr val="dk1"/>
                </a:solidFill>
              </a:rPr>
              <a:t> often have a surprisingly full feature set and are compatible with commercial programs.</a:t>
            </a:r>
            <a:endParaRPr sz="1200">
              <a:solidFill>
                <a:schemeClr val="dk1"/>
              </a:solidFill>
            </a:endParaRPr>
          </a:p>
          <a:p>
            <a:pPr indent="0" lvl="0" marL="0" rtl="0" algn="l">
              <a:lnSpc>
                <a:spcPct val="14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45000"/>
              </a:lnSpc>
              <a:spcBef>
                <a:spcPts val="0"/>
              </a:spcBef>
              <a:spcAft>
                <a:spcPts val="0"/>
              </a:spcAft>
              <a:buNone/>
            </a:pPr>
            <a:r>
              <a:rPr lang="en" sz="1200">
                <a:solidFill>
                  <a:schemeClr val="dk1"/>
                </a:solidFill>
              </a:rPr>
              <a:t>You can lower your school district's computing costs by using inexpensive computers just to access the cloud. Chromebooks are inexpensive, and file storage and basic applications are free. </a:t>
            </a:r>
            <a:endParaRPr sz="1200">
              <a:solidFill>
                <a:schemeClr val="dk1"/>
              </a:solidFill>
            </a:endParaRPr>
          </a:p>
          <a:p>
            <a:pPr indent="0" lvl="0" marL="0" rtl="0" algn="l">
              <a:lnSpc>
                <a:spcPct val="145000"/>
              </a:lnSpc>
              <a:spcBef>
                <a:spcPts val="0"/>
              </a:spcBef>
              <a:spcAft>
                <a:spcPts val="0"/>
              </a:spcAft>
              <a:buNone/>
            </a:pPr>
            <a:r>
              <a:t/>
            </a:r>
            <a:endParaRPr sz="1200">
              <a:solidFill>
                <a:schemeClr val="dk1"/>
              </a:solidFill>
            </a:endParaRPr>
          </a:p>
          <a:p>
            <a:pPr indent="0" lvl="0" marL="0" rtl="0" algn="l">
              <a:lnSpc>
                <a:spcPct val="145000"/>
              </a:lnSpc>
              <a:spcBef>
                <a:spcPts val="0"/>
              </a:spcBef>
              <a:spcAft>
                <a:spcPts val="0"/>
              </a:spcAft>
              <a:buClr>
                <a:schemeClr val="dk1"/>
              </a:buClr>
              <a:buSzPts val="1100"/>
              <a:buFont typeface="Arial"/>
              <a:buNone/>
            </a:pPr>
            <a:r>
              <a:rPr lang="en" sz="1200">
                <a:solidFill>
                  <a:schemeClr val="dk1"/>
                </a:solidFill>
              </a:rPr>
              <a:t>By using Google Apps for Education we are greatly reducing our hardware, software, storage, printing, and support costs.</a:t>
            </a:r>
            <a:endParaRPr sz="1200">
              <a:solidFill>
                <a:schemeClr val="dk1"/>
              </a:solidFill>
            </a:endParaRPr>
          </a:p>
          <a:p>
            <a:pPr indent="0" lvl="0" marL="0" rtl="0" algn="l">
              <a:spcBef>
                <a:spcPts val="0"/>
              </a:spcBef>
              <a:spcAft>
                <a:spcPts val="1600"/>
              </a:spcAft>
              <a:buNone/>
            </a:pPr>
            <a:r>
              <a:t/>
            </a:r>
            <a:endParaRPr/>
          </a:p>
        </p:txBody>
      </p:sp>
      <p:pic>
        <p:nvPicPr>
          <p:cNvPr id="129" name="Google Shape;129;p19"/>
          <p:cNvPicPr preferRelativeResize="0"/>
          <p:nvPr/>
        </p:nvPicPr>
        <p:blipFill>
          <a:blip r:embed="rId4">
            <a:alphaModFix/>
          </a:blip>
          <a:stretch>
            <a:fillRect/>
          </a:stretch>
        </p:blipFill>
        <p:spPr>
          <a:xfrm>
            <a:off x="3891350" y="0"/>
            <a:ext cx="1728713" cy="1152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2050">
                <a:solidFill>
                  <a:srgbClr val="393939"/>
                </a:solidFill>
              </a:rPr>
              <a:t>Enforce standardization through single-point purchasing.</a:t>
            </a:r>
            <a:endParaRPr/>
          </a:p>
        </p:txBody>
      </p:sp>
      <p:sp>
        <p:nvSpPr>
          <p:cNvPr id="135" name="Google Shape;135;p2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t/>
            </a:r>
            <a:endParaRPr b="1" sz="1200">
              <a:solidFill>
                <a:srgbClr val="393939"/>
              </a:solidFill>
            </a:endParaRPr>
          </a:p>
          <a:p>
            <a:pPr indent="0" lvl="0" marL="0" rtl="0" algn="l">
              <a:lnSpc>
                <a:spcPct val="145000"/>
              </a:lnSpc>
              <a:spcBef>
                <a:spcPts val="0"/>
              </a:spcBef>
              <a:spcAft>
                <a:spcPts val="0"/>
              </a:spcAft>
              <a:buClr>
                <a:schemeClr val="dk1"/>
              </a:buClr>
              <a:buSzPts val="1100"/>
              <a:buFont typeface="Arial"/>
              <a:buNone/>
            </a:pPr>
            <a:r>
              <a:rPr lang="en" sz="1200">
                <a:solidFill>
                  <a:schemeClr val="dk1"/>
                </a:solidFill>
              </a:rPr>
              <a:t>As a rule, I'm against education monocultures. I've yet to see one activity, one teaching style, or even one type of schooling that works for everyone.</a:t>
            </a:r>
            <a:endParaRPr sz="1200">
              <a:solidFill>
                <a:schemeClr val="dk1"/>
              </a:solidFill>
            </a:endParaRPr>
          </a:p>
          <a:p>
            <a:pPr indent="0" lvl="0" marL="0" rtl="0" algn="l">
              <a:lnSpc>
                <a:spcPct val="145000"/>
              </a:lnSpc>
              <a:spcBef>
                <a:spcPts val="0"/>
              </a:spcBef>
              <a:spcAft>
                <a:spcPts val="0"/>
              </a:spcAft>
              <a:buClr>
                <a:schemeClr val="dk1"/>
              </a:buClr>
              <a:buSzPts val="1100"/>
              <a:buFont typeface="Arial"/>
              <a:buNone/>
            </a:pPr>
            <a:r>
              <a:rPr lang="en" sz="1200">
                <a:solidFill>
                  <a:schemeClr val="dk1"/>
                </a:solidFill>
              </a:rPr>
              <a:t>But technology standardization has some definite advantages, including cost savings. Standardizing on technology equipment, software, and services</a:t>
            </a:r>
            <a:endParaRPr sz="1200">
              <a:solidFill>
                <a:schemeClr val="dk1"/>
              </a:solidFill>
            </a:endParaRPr>
          </a:p>
          <a:p>
            <a:pPr indent="-228600" lvl="0" marL="457200" rtl="0" algn="l">
              <a:lnSpc>
                <a:spcPct val="125000"/>
              </a:lnSpc>
              <a:spcBef>
                <a:spcPts val="200"/>
              </a:spcBef>
              <a:spcAft>
                <a:spcPts val="0"/>
              </a:spcAft>
              <a:buClr>
                <a:schemeClr val="dk1"/>
              </a:buClr>
              <a:buSzPts val="1200"/>
              <a:buNone/>
            </a:pPr>
            <a:r>
              <a:rPr lang="en" sz="1200">
                <a:solidFill>
                  <a:schemeClr val="dk1"/>
                </a:solidFill>
              </a:rPr>
              <a:t>Increases bulk purchase discounts.</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Decreases inventory of supplies and parts.</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Increases the amount of time devoted to training on multiple products.</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Decreases the need for technical support.</a:t>
            </a:r>
            <a:endParaRPr sz="1200">
              <a:solidFill>
                <a:schemeClr val="dk1"/>
              </a:solidFill>
            </a:endParaRPr>
          </a:p>
          <a:p>
            <a:pPr indent="-228600" lvl="0" marL="457200" rtl="0" algn="l">
              <a:lnSpc>
                <a:spcPct val="125000"/>
              </a:lnSpc>
              <a:spcBef>
                <a:spcPts val="0"/>
              </a:spcBef>
              <a:spcAft>
                <a:spcPts val="0"/>
              </a:spcAft>
              <a:buClr>
                <a:schemeClr val="dk1"/>
              </a:buClr>
              <a:buSzPts val="1200"/>
              <a:buNone/>
            </a:pPr>
            <a:r>
              <a:rPr lang="en" sz="1200">
                <a:solidFill>
                  <a:schemeClr val="dk1"/>
                </a:solidFill>
              </a:rPr>
              <a:t>Increases the likelihood of compatibility with legacy systems.</a:t>
            </a:r>
            <a:endParaRPr sz="1200">
              <a:solidFill>
                <a:schemeClr val="dk1"/>
              </a:solidFill>
            </a:endParaRPr>
          </a:p>
          <a:p>
            <a:pPr indent="0" lvl="0" marL="0" rtl="0" algn="l">
              <a:lnSpc>
                <a:spcPct val="145000"/>
              </a:lnSpc>
              <a:spcBef>
                <a:spcPts val="900"/>
              </a:spcBef>
              <a:spcAft>
                <a:spcPts val="0"/>
              </a:spcAft>
              <a:buClr>
                <a:schemeClr val="dk1"/>
              </a:buClr>
              <a:buSzPts val="1100"/>
              <a:buFont typeface="Arial"/>
              <a:buNone/>
            </a:pPr>
            <a:r>
              <a:rPr lang="en" sz="1200">
                <a:solidFill>
                  <a:schemeClr val="dk1"/>
                </a:solidFill>
              </a:rPr>
              <a:t>The only way to create such standardization is by having an enforced policy that states that all technology purchases need to be made through a single department.</a:t>
            </a:r>
            <a:endParaRPr sz="1200">
              <a:solidFill>
                <a:schemeClr val="dk1"/>
              </a:solidFill>
            </a:endParaRPr>
          </a:p>
          <a:p>
            <a:pPr indent="0" lvl="0" marL="0" rtl="0" algn="l">
              <a:spcBef>
                <a:spcPts val="0"/>
              </a:spcBef>
              <a:spcAft>
                <a:spcPts val="1600"/>
              </a:spcAft>
              <a:buNone/>
            </a:pPr>
            <a:r>
              <a:t/>
            </a:r>
            <a:endParaRPr/>
          </a:p>
        </p:txBody>
      </p:sp>
      <p:pic>
        <p:nvPicPr>
          <p:cNvPr id="136" name="Google Shape;136;p20"/>
          <p:cNvPicPr preferRelativeResize="0"/>
          <p:nvPr/>
        </p:nvPicPr>
        <p:blipFill>
          <a:blip r:embed="rId3">
            <a:alphaModFix/>
          </a:blip>
          <a:stretch>
            <a:fillRect/>
          </a:stretch>
        </p:blipFill>
        <p:spPr>
          <a:xfrm>
            <a:off x="5772550" y="2423650"/>
            <a:ext cx="3282475" cy="123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311700" y="-59050"/>
            <a:ext cx="8520600" cy="5727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Clr>
                <a:schemeClr val="dk1"/>
              </a:buClr>
              <a:buSzPts val="1100"/>
              <a:buFont typeface="Arial"/>
              <a:buNone/>
            </a:pPr>
            <a:r>
              <a:rPr b="1" lang="en" sz="2050">
                <a:solidFill>
                  <a:srgbClr val="393939"/>
                </a:solidFill>
              </a:rPr>
              <a:t>Maximize your E-Rate funding.</a:t>
            </a:r>
            <a:endParaRPr/>
          </a:p>
        </p:txBody>
      </p:sp>
      <p:sp>
        <p:nvSpPr>
          <p:cNvPr id="142" name="Google Shape;142;p21"/>
          <p:cNvSpPr txBox="1"/>
          <p:nvPr>
            <p:ph idx="1" type="body"/>
          </p:nvPr>
        </p:nvSpPr>
        <p:spPr>
          <a:xfrm>
            <a:off x="311700" y="413925"/>
            <a:ext cx="8520600" cy="4445100"/>
          </a:xfrm>
          <a:prstGeom prst="rect">
            <a:avLst/>
          </a:prstGeom>
        </p:spPr>
        <p:txBody>
          <a:bodyPr anchorCtr="0" anchor="t" bIns="91425" lIns="91425" spcFirstLastPara="1" rIns="91425" wrap="square" tIns="91425">
            <a:noAutofit/>
          </a:bodyPr>
          <a:lstStyle/>
          <a:p>
            <a:pPr indent="0" lvl="0" marL="0" rtl="0" algn="l">
              <a:lnSpc>
                <a:spcPct val="145000"/>
              </a:lnSpc>
              <a:spcBef>
                <a:spcPts val="0"/>
              </a:spcBef>
              <a:spcAft>
                <a:spcPts val="0"/>
              </a:spcAft>
              <a:buClr>
                <a:schemeClr val="dk1"/>
              </a:buClr>
              <a:buSzPts val="1100"/>
              <a:buFont typeface="Arial"/>
              <a:buNone/>
            </a:pPr>
            <a:r>
              <a:rPr lang="en" sz="1200">
                <a:solidFill>
                  <a:schemeClr val="dk1"/>
                </a:solidFill>
              </a:rPr>
              <a:t>For the past dozen years, the Universal Service Fund (E-Rate) has made a major contribution in helping many school districts, including ours, pay their technology bills. Given the amount of money involved and the complexity in properly obtaining and using these dollars, I would recommend the following:</a:t>
            </a:r>
            <a:endParaRPr sz="1200">
              <a:solidFill>
                <a:schemeClr val="dk1"/>
              </a:solidFill>
            </a:endParaRPr>
          </a:p>
          <a:p>
            <a:pPr indent="-304800" lvl="0" marL="457200" rtl="0" algn="l">
              <a:lnSpc>
                <a:spcPct val="125000"/>
              </a:lnSpc>
              <a:spcBef>
                <a:spcPts val="200"/>
              </a:spcBef>
              <a:spcAft>
                <a:spcPts val="0"/>
              </a:spcAft>
              <a:buClr>
                <a:schemeClr val="dk1"/>
              </a:buClr>
              <a:buSzPts val="1200"/>
              <a:buChar char="●"/>
            </a:pPr>
            <a:r>
              <a:rPr i="1" lang="en" sz="1200">
                <a:solidFill>
                  <a:schemeClr val="dk1"/>
                </a:solidFill>
              </a:rPr>
              <a:t>Use an E-Rate consultant</a:t>
            </a:r>
            <a:r>
              <a:rPr lang="en" sz="1200">
                <a:solidFill>
                  <a:schemeClr val="dk1"/>
                </a:solidFill>
              </a:rPr>
              <a:t>. Like a good tax preparer, a reliable specialist will help make sure you apply for all the services for which you are eligible, prepare the documentation completely and in a timely manner, and help answer any auditing questions that might arise. Our consultant has earned her fees many times over.</a:t>
            </a:r>
            <a:endParaRPr sz="1200">
              <a:solidFill>
                <a:schemeClr val="dk1"/>
              </a:solidFill>
            </a:endParaRPr>
          </a:p>
          <a:p>
            <a:pPr indent="-304800" lvl="0" marL="457200" rtl="0" algn="l">
              <a:lnSpc>
                <a:spcPct val="125000"/>
              </a:lnSpc>
              <a:spcBef>
                <a:spcPts val="0"/>
              </a:spcBef>
              <a:spcAft>
                <a:spcPts val="0"/>
              </a:spcAft>
              <a:buClr>
                <a:schemeClr val="dk1"/>
              </a:buClr>
              <a:buSzPts val="1200"/>
              <a:buChar char="●"/>
            </a:pPr>
            <a:r>
              <a:rPr i="1" lang="en" sz="1200">
                <a:solidFill>
                  <a:schemeClr val="dk1"/>
                </a:solidFill>
              </a:rPr>
              <a:t>Work with regional telecommunication consortiums</a:t>
            </a:r>
            <a:r>
              <a:rPr lang="en" sz="1200">
                <a:solidFill>
                  <a:schemeClr val="dk1"/>
                </a:solidFill>
              </a:rPr>
              <a:t>. A number of our services are purchased through a regional consortium that then becomes the E-Rate applicant. The consortium has expertise that the local school district may not—as well as increased buying clout.</a:t>
            </a:r>
            <a:endParaRPr sz="1200">
              <a:solidFill>
                <a:schemeClr val="dk1"/>
              </a:solidFill>
            </a:endParaRPr>
          </a:p>
          <a:p>
            <a:pPr indent="-304800" lvl="0" marL="457200" rtl="0" algn="l">
              <a:lnSpc>
                <a:spcPct val="125000"/>
              </a:lnSpc>
              <a:spcBef>
                <a:spcPts val="0"/>
              </a:spcBef>
              <a:spcAft>
                <a:spcPts val="0"/>
              </a:spcAft>
              <a:buClr>
                <a:schemeClr val="dk1"/>
              </a:buClr>
              <a:buSzPts val="1200"/>
              <a:buChar char="●"/>
            </a:pPr>
            <a:r>
              <a:rPr i="1" lang="en" sz="1200">
                <a:solidFill>
                  <a:schemeClr val="dk1"/>
                </a:solidFill>
              </a:rPr>
              <a:t>Save everything</a:t>
            </a:r>
            <a:r>
              <a:rPr lang="en" sz="1200">
                <a:solidFill>
                  <a:schemeClr val="dk1"/>
                </a:solidFill>
              </a:rPr>
              <a:t>. In case your district is audited, keep all service contracts; all communications from the Schools and Libraries Division of the Universal Service Fund; and any reports related to school demographics, public hearings, and other requirements.</a:t>
            </a:r>
            <a:endParaRPr sz="1200">
              <a:solidFill>
                <a:schemeClr val="dk1"/>
              </a:solidFill>
            </a:endParaRPr>
          </a:p>
          <a:p>
            <a:pPr indent="-304800" lvl="0" marL="457200" rtl="0" algn="l">
              <a:lnSpc>
                <a:spcPct val="125000"/>
              </a:lnSpc>
              <a:spcBef>
                <a:spcPts val="0"/>
              </a:spcBef>
              <a:spcAft>
                <a:spcPts val="0"/>
              </a:spcAft>
              <a:buClr>
                <a:schemeClr val="dk1"/>
              </a:buClr>
              <a:buSzPts val="1200"/>
              <a:buChar char="●"/>
            </a:pPr>
            <a:r>
              <a:rPr i="1" lang="en" sz="1200">
                <a:solidFill>
                  <a:schemeClr val="dk1"/>
                </a:solidFill>
              </a:rPr>
              <a:t>Take the process seriously</a:t>
            </a:r>
            <a:r>
              <a:rPr lang="en" sz="1200">
                <a:solidFill>
                  <a:schemeClr val="dk1"/>
                </a:solidFill>
              </a:rPr>
              <a:t>. E-Rate's application process has strict deadlines and documentation requirements. Rules change yearly. Make E-Rate a priority, read all updates, and attend any training on the process that your state or region offers. Respond quickly and completely if questioned by the Schools and Libraries Division.</a:t>
            </a:r>
            <a:endParaRPr sz="1200">
              <a:solidFill>
                <a:schemeClr val="dk1"/>
              </a:solidFill>
            </a:endParaRPr>
          </a:p>
          <a:p>
            <a:pPr indent="-304800" lvl="0" marL="457200" rtl="0" algn="l">
              <a:lnSpc>
                <a:spcPct val="125000"/>
              </a:lnSpc>
              <a:spcBef>
                <a:spcPts val="0"/>
              </a:spcBef>
              <a:spcAft>
                <a:spcPts val="0"/>
              </a:spcAft>
              <a:buClr>
                <a:schemeClr val="dk1"/>
              </a:buClr>
              <a:buSzPts val="1200"/>
              <a:buChar char="●"/>
            </a:pPr>
            <a:r>
              <a:rPr i="1" lang="en" sz="1200">
                <a:solidFill>
                  <a:schemeClr val="dk1"/>
                </a:solidFill>
              </a:rPr>
              <a:t>Lobby your U.S. representative and senators</a:t>
            </a:r>
            <a:r>
              <a:rPr lang="en" sz="1200">
                <a:solidFill>
                  <a:schemeClr val="dk1"/>
                </a:solidFill>
              </a:rPr>
              <a:t>. Let your congressional delegation know that this is one federal program that's worth its attention. Given schools' increased reliance on E-Rate's networks and telecommunication infrastructure, the program needs to stay solvent.</a:t>
            </a:r>
            <a:endParaRPr sz="1200">
              <a:solidFill>
                <a:schemeClr val="dk1"/>
              </a:solidFill>
            </a:endParaRPr>
          </a:p>
          <a:p>
            <a:pPr indent="0" lvl="0" marL="0" rtl="0" algn="l">
              <a:spcBef>
                <a:spcPts val="900"/>
              </a:spcBef>
              <a:spcAft>
                <a:spcPts val="1600"/>
              </a:spcAft>
              <a:buNone/>
            </a:pPr>
            <a:r>
              <a:t/>
            </a:r>
            <a:endParaRPr/>
          </a:p>
        </p:txBody>
      </p:sp>
      <p:pic>
        <p:nvPicPr>
          <p:cNvPr id="143" name="Google Shape;143;p21"/>
          <p:cNvPicPr preferRelativeResize="0"/>
          <p:nvPr/>
        </p:nvPicPr>
        <p:blipFill>
          <a:blip r:embed="rId3">
            <a:alphaModFix/>
          </a:blip>
          <a:stretch>
            <a:fillRect/>
          </a:stretch>
        </p:blipFill>
        <p:spPr>
          <a:xfrm>
            <a:off x="7432475" y="4460448"/>
            <a:ext cx="1711525" cy="683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